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32" r:id="rId3"/>
    <p:sldId id="380" r:id="rId4"/>
    <p:sldId id="257" r:id="rId5"/>
    <p:sldId id="262" r:id="rId6"/>
    <p:sldId id="415" r:id="rId7"/>
    <p:sldId id="426" r:id="rId8"/>
    <p:sldId id="427" r:id="rId9"/>
    <p:sldId id="428" r:id="rId10"/>
    <p:sldId id="429" r:id="rId11"/>
    <p:sldId id="263" r:id="rId12"/>
    <p:sldId id="260" r:id="rId13"/>
    <p:sldId id="419" r:id="rId14"/>
    <p:sldId id="406" r:id="rId15"/>
    <p:sldId id="408" r:id="rId16"/>
    <p:sldId id="430" r:id="rId17"/>
    <p:sldId id="431" r:id="rId18"/>
    <p:sldId id="388" r:id="rId19"/>
    <p:sldId id="432" r:id="rId20"/>
    <p:sldId id="433" r:id="rId21"/>
    <p:sldId id="435" r:id="rId22"/>
    <p:sldId id="434" r:id="rId23"/>
    <p:sldId id="436" r:id="rId24"/>
    <p:sldId id="407" r:id="rId25"/>
    <p:sldId id="418" r:id="rId26"/>
    <p:sldId id="438" r:id="rId27"/>
    <p:sldId id="437" r:id="rId28"/>
    <p:sldId id="410" r:id="rId29"/>
    <p:sldId id="439" r:id="rId30"/>
    <p:sldId id="424" r:id="rId31"/>
    <p:sldId id="440" r:id="rId32"/>
    <p:sldId id="441" r:id="rId33"/>
    <p:sldId id="442" r:id="rId34"/>
    <p:sldId id="443" r:id="rId35"/>
    <p:sldId id="444" r:id="rId36"/>
    <p:sldId id="445" r:id="rId37"/>
    <p:sldId id="449" r:id="rId38"/>
    <p:sldId id="446" r:id="rId39"/>
    <p:sldId id="450" r:id="rId40"/>
    <p:sldId id="451" r:id="rId41"/>
    <p:sldId id="448" r:id="rId42"/>
    <p:sldId id="452" r:id="rId43"/>
    <p:sldId id="453" r:id="rId44"/>
    <p:sldId id="454" r:id="rId45"/>
    <p:sldId id="37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5"/>
    <p:restoredTop sz="91867"/>
  </p:normalViewPr>
  <p:slideViewPr>
    <p:cSldViewPr snapToGrid="0">
      <p:cViewPr>
        <p:scale>
          <a:sx n="105" d="100"/>
          <a:sy n="105" d="100"/>
        </p:scale>
        <p:origin x="5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862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50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3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90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920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46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765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448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8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06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3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50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914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871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2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602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46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714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83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903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54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4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3990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589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82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5030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7464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6691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7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365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1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49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1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6.gif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hyperlink" Target="http://iosfonts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详情页增强和导航条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图片与视图关联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新建一个控制器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DetailTableViewController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2289175"/>
            <a:ext cx="10058400" cy="36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7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图像填充模式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UIImageView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UIImageView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继承于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，它是一个图片容器。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指图片填充方式，常规有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0130" y="3408372"/>
            <a:ext cx="1004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居中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图片保持原比例不变，可以完整显示并居于容器中间。</a:t>
            </a:r>
          </a:p>
          <a:p>
            <a:endParaRPr lang="zh-CN" altLang="en-US" sz="1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0130" y="2472357"/>
            <a:ext cx="10045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拉伸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默认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图片适应容器尺寸，图片可以被完整显示，但可能会被拉伸而改变比例。</a:t>
            </a:r>
            <a:endParaRPr lang="zh-CN" altLang="en-US" sz="1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412212"/>
            <a:ext cx="1004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图片原始尺寸不变，如果超出容器尺寸，会被截断一部分。</a:t>
            </a:r>
          </a:p>
          <a:p>
            <a:endParaRPr lang="zh-CN" altLang="en-US" sz="1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实际填充效果预览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图片有部分内容会被截断。选择此模式，要启用属性栏中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Drawing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部分的“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Subviews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”以裁掉图片被截断的部分（否则会延伸出去覆盖其他视图）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50" y="1654215"/>
            <a:ext cx="2672361" cy="4735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54" y="1654215"/>
            <a:ext cx="2654846" cy="4735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370" y="1616442"/>
            <a:ext cx="2688937" cy="47728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54215"/>
            <a:ext cx="2667657" cy="4735090"/>
          </a:xfrm>
          <a:prstGeom prst="rect">
            <a:avLst/>
          </a:prstGeom>
        </p:spPr>
      </p:pic>
      <p:sp>
        <p:nvSpPr>
          <p:cNvPr id="14" name="线形标注 1 13"/>
          <p:cNvSpPr/>
          <p:nvPr/>
        </p:nvSpPr>
        <p:spPr>
          <a:xfrm>
            <a:off x="991191" y="6054025"/>
            <a:ext cx="909501" cy="670560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拉伸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线形标注 1 18"/>
          <p:cNvSpPr/>
          <p:nvPr/>
        </p:nvSpPr>
        <p:spPr>
          <a:xfrm>
            <a:off x="4056087" y="6054025"/>
            <a:ext cx="909501" cy="670560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居中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线形标注 1 19"/>
          <p:cNvSpPr/>
          <p:nvPr/>
        </p:nvSpPr>
        <p:spPr>
          <a:xfrm>
            <a:off x="7120983" y="6054025"/>
            <a:ext cx="1543498" cy="670559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平铺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（不裁边）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线形标注 1 20"/>
          <p:cNvSpPr/>
          <p:nvPr/>
        </p:nvSpPr>
        <p:spPr>
          <a:xfrm>
            <a:off x="10298088" y="6054025"/>
            <a:ext cx="1404840" cy="670559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平铺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（裁边）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522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定制原型单元格和控制器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7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少年，如果你从头看到这，你应该知道如何定制原型单元格了</a:t>
            </a:r>
            <a:r>
              <a:rPr kumimoji="1" lang="en-US" altLang="zh-CN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~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6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命名为字段（字体样式：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Medium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和 值，并“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”成一个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2" y="2279904"/>
            <a:ext cx="7014087" cy="31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04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约束堆叠视图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垂直居中于单元格</a:t>
            </a: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左右边距为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字段宽度是值宽度的一半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2474" y="1923267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组件同时设置约束的快捷方法，在大纲视图中按住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拖动到目标视图直至出现选项菜单，这时按住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键，就可以对各项进行勾选。完毕后回车即可。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34" y="2709071"/>
            <a:ext cx="45593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21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Huggin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Priority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9" y="1929914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自动布局中的一个子属性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25249" y="2626195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目前是用堆叠视图来管理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。为满足前面的约束，堆叠需要扩展自身尺寸。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5248" y="4021643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堆叠视图中的 “字段”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为什么比“值”</a:t>
            </a:r>
            <a:r>
              <a:rPr lang="en-US" altLang="zh-CN" sz="2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Lable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要更长？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25248" y="5085943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一个视图的布局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CHP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值越靠后，越接近固有尺寸，越不会被延伸。</a:t>
            </a: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CHP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将字段的 水平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261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824"/>
            <a:ext cx="12167202" cy="41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42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609"/>
            <a:ext cx="12192000" cy="81320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6369" y="5657671"/>
            <a:ext cx="347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要创造非凡，你必须心无旁骛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阿玛尼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设定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的宽度比例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对字段设置到值的等宽约束，而后再调整为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04" y="1923267"/>
            <a:ext cx="2971800" cy="3251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32" y="2325116"/>
            <a:ext cx="3098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71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新建单元格控制器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继承自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UITableViewCell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，命名为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DetailTableViewCell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把原型单元格指定为此类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78" y="1865885"/>
            <a:ext cx="6665811" cy="47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82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指定原型单元格类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" y="1657834"/>
            <a:ext cx="10058400" cy="48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00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关联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打开助手窗口，把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和代码进行关联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9546" y="2372272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fieldLabel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 smtClean="0"/>
              <a:t>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valueLabel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15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更新详情页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餐馆变量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1866" y="2810732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var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restarant</a:t>
            </a:r>
            <a:r>
              <a:rPr lang="en-US" altLang="zh-CN" sz="2800" dirty="0"/>
              <a:t>: Restaurant!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57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区块和行数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9" y="1762220"/>
            <a:ext cx="10556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区块：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/>
              <a:t> 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numberOfSectionsInTableView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UITableView</a:t>
            </a:r>
            <a:r>
              <a:rPr lang="en-US" altLang="zh-CN" sz="2000" dirty="0"/>
              <a:t>) -&gt;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{</a:t>
            </a:r>
          </a:p>
          <a:p>
            <a:r>
              <a:rPr lang="en-US" altLang="zh-CN" sz="2000" dirty="0"/>
              <a:t>       return 1</a:t>
            </a:r>
          </a:p>
          <a:p>
            <a:r>
              <a:rPr lang="de-DE" altLang="zh-CN" sz="2000" dirty="0"/>
              <a:t>    }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9" y="3337247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行数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依次显示 名称、类型、地点和是否到访。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5249" y="4296721"/>
            <a:ext cx="105564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</a:t>
            </a:r>
            <a:r>
              <a:rPr lang="en-US" altLang="zh-CN" sz="2000" dirty="0"/>
              <a:t>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UITableView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numberOfRowsInSection</a:t>
            </a:r>
            <a:r>
              <a:rPr lang="en-US" altLang="zh-CN" sz="2000" dirty="0"/>
              <a:t> section: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) -&gt;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{</a:t>
            </a:r>
          </a:p>
          <a:p>
            <a:r>
              <a:rPr lang="en-US" altLang="zh-CN" sz="2000" dirty="0"/>
              <a:t>        return 4</a:t>
            </a:r>
          </a:p>
          <a:p>
            <a:r>
              <a:rPr lang="de-DE" altLang="zh-CN" sz="2000" dirty="0"/>
              <a:t>    }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479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9" y="1762220"/>
            <a:ext cx="1055643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override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(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UITableView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cellForRowAtIndexPath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indexPath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NSIndexPath</a:t>
            </a:r>
            <a:r>
              <a:rPr lang="en-US" altLang="zh-CN" sz="1400" dirty="0"/>
              <a:t>) -&gt; </a:t>
            </a:r>
            <a:r>
              <a:rPr lang="en-US" altLang="zh-CN" sz="1400" dirty="0" err="1"/>
              <a:t>UITableViewCell</a:t>
            </a:r>
            <a:r>
              <a:rPr lang="en-US" altLang="zh-CN" sz="1400" dirty="0"/>
              <a:t> {</a:t>
            </a:r>
          </a:p>
          <a:p>
            <a:r>
              <a:rPr lang="en-US" altLang="zh-CN" sz="1400" dirty="0"/>
              <a:t>        let cell = </a:t>
            </a:r>
            <a:r>
              <a:rPr lang="en-US" altLang="zh-CN" sz="1400" dirty="0" err="1"/>
              <a:t>tableView.dequeueReusableCellWithIdentifier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DetailCell</a:t>
            </a:r>
            <a:r>
              <a:rPr lang="en-US" altLang="zh-CN" sz="1400" dirty="0"/>
              <a:t>", </a:t>
            </a:r>
            <a:r>
              <a:rPr lang="en-US" altLang="zh-CN" sz="1400" dirty="0" err="1"/>
              <a:t>forIndexPath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indexPath</a:t>
            </a:r>
            <a:r>
              <a:rPr lang="en-US" altLang="zh-CN" sz="1400" dirty="0"/>
              <a:t>) </a:t>
            </a:r>
            <a:r>
              <a:rPr lang="en-US" altLang="zh-CN" sz="1400" b="1" dirty="0"/>
              <a:t>as! </a:t>
            </a:r>
            <a:r>
              <a:rPr lang="en-US" altLang="zh-CN" sz="1400" b="1" dirty="0" err="1"/>
              <a:t>DetailTableViewCell</a:t>
            </a:r>
            <a:endParaRPr lang="en-US" altLang="zh-CN" sz="1400" b="1" dirty="0"/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switch</a:t>
            </a:r>
            <a:r>
              <a:rPr lang="de-DE" altLang="zh-CN" sz="1400" dirty="0"/>
              <a:t> </a:t>
            </a:r>
            <a:r>
              <a:rPr lang="de-DE" altLang="zh-CN" sz="1400" dirty="0" err="1"/>
              <a:t>indexPath.row</a:t>
            </a:r>
            <a:r>
              <a:rPr lang="de-DE" altLang="zh-CN" sz="1400" dirty="0"/>
              <a:t> {</a:t>
            </a:r>
          </a:p>
          <a:p>
            <a:r>
              <a:rPr lang="ro-RO" altLang="zh-CN" sz="1400" dirty="0"/>
              <a:t>        case 0: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店名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rant.name</a:t>
            </a:r>
            <a:endParaRPr lang="ro-RO" altLang="zh-CN" sz="1400" dirty="0"/>
          </a:p>
          <a:p>
            <a:r>
              <a:rPr lang="ro-RO" altLang="zh-CN" sz="1400" dirty="0"/>
              <a:t>        case 1: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类别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rant.type</a:t>
            </a:r>
            <a:endParaRPr lang="ro-RO" altLang="zh-CN" sz="1400" dirty="0"/>
          </a:p>
          <a:p>
            <a:r>
              <a:rPr lang="ro-RO" altLang="zh-CN" sz="1400" dirty="0"/>
              <a:t>        case 2: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地点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rant.location</a:t>
            </a:r>
            <a:endParaRPr lang="ro-RO" altLang="zh-CN" sz="1400" dirty="0"/>
          </a:p>
          <a:p>
            <a:r>
              <a:rPr lang="ro-RO" altLang="zh-CN" sz="1400" dirty="0"/>
              <a:t>        case 3: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来过与否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(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rant.isVisited</a:t>
            </a:r>
            <a:r>
              <a:rPr lang="ro-RO" altLang="zh-CN" sz="1400" dirty="0"/>
              <a:t>) ? "</a:t>
            </a:r>
            <a:r>
              <a:rPr lang="zh-CN" altLang="ro-RO" sz="1400" dirty="0"/>
              <a:t>来过了</a:t>
            </a:r>
            <a:r>
              <a:rPr lang="ro-RO" altLang="zh-CN" sz="1400" dirty="0"/>
              <a:t>" : "</a:t>
            </a:r>
            <a:r>
              <a:rPr lang="zh-CN" altLang="ro-RO" sz="1400" dirty="0"/>
              <a:t>没来过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</a:t>
            </a:r>
            <a:r>
              <a:rPr lang="ro-RO" altLang="zh-CN" sz="1400" dirty="0" err="1"/>
              <a:t>default</a:t>
            </a:r>
            <a:r>
              <a:rPr lang="ro-RO" altLang="zh-CN" sz="1400" dirty="0"/>
              <a:t>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""</a:t>
            </a:r>
          </a:p>
          <a:p>
            <a:r>
              <a:rPr lang="de-DE" altLang="zh-CN" sz="1400" dirty="0"/>
              <a:t>        }</a:t>
            </a:r>
          </a:p>
          <a:p>
            <a:endParaRPr lang="de-DE" altLang="zh-CN" sz="1400" dirty="0"/>
          </a:p>
          <a:p>
            <a:r>
              <a:rPr lang="en-US" altLang="zh-CN" sz="1400" dirty="0"/>
              <a:t>        return cell</a:t>
            </a:r>
          </a:p>
          <a:p>
            <a:r>
              <a:rPr lang="de-DE" altLang="zh-CN" sz="1400" dirty="0"/>
              <a:t>    }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654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设置图片显示代码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1031" y="2051229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viewDidLoad</a:t>
            </a:r>
            <a:r>
              <a:rPr lang="en-US" altLang="zh-CN" dirty="0"/>
              <a:t>()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super.viewDidLoad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imageView.image</a:t>
            </a:r>
            <a:r>
              <a:rPr lang="en-US" altLang="zh-CN" dirty="0"/>
              <a:t> = </a:t>
            </a:r>
            <a:r>
              <a:rPr lang="en-US" altLang="zh-CN" dirty="0" err="1"/>
              <a:t>UIImage</a:t>
            </a:r>
            <a:r>
              <a:rPr lang="en-US" altLang="zh-CN" dirty="0"/>
              <a:t>(named: </a:t>
            </a:r>
            <a:r>
              <a:rPr lang="en-US" altLang="zh-CN" dirty="0" err="1"/>
              <a:t>restaurant.image</a:t>
            </a:r>
            <a:r>
              <a:rPr lang="en-US" altLang="zh-CN" dirty="0"/>
              <a:t>)</a:t>
            </a:r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715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转场代码修改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4840" y="2051229"/>
            <a:ext cx="100450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prepareForSegue</a:t>
            </a:r>
            <a:r>
              <a:rPr lang="en-US" altLang="zh-CN" dirty="0"/>
              <a:t>(segue: </a:t>
            </a:r>
            <a:r>
              <a:rPr lang="en-US" altLang="zh-CN" dirty="0" err="1"/>
              <a:t>UIStoryboardSegue</a:t>
            </a:r>
            <a:r>
              <a:rPr lang="en-US" altLang="zh-CN" dirty="0"/>
              <a:t>, sender: </a:t>
            </a:r>
            <a:r>
              <a:rPr lang="en-US" altLang="zh-CN" dirty="0" err="1"/>
              <a:t>AnyObject</a:t>
            </a:r>
            <a:r>
              <a:rPr lang="en-US" altLang="zh-CN" dirty="0"/>
              <a:t>?) {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if</a:t>
            </a:r>
            <a:r>
              <a:rPr lang="de-DE" altLang="zh-CN" dirty="0"/>
              <a:t> </a:t>
            </a:r>
            <a:r>
              <a:rPr lang="de-DE" altLang="zh-CN" dirty="0" err="1"/>
              <a:t>segue.identifier</a:t>
            </a:r>
            <a:r>
              <a:rPr lang="de-DE" altLang="zh-CN" dirty="0"/>
              <a:t> == "</a:t>
            </a:r>
            <a:r>
              <a:rPr lang="de-DE" altLang="zh-CN" dirty="0" err="1"/>
              <a:t>showRestaurantDetail</a:t>
            </a:r>
            <a:r>
              <a:rPr lang="de-DE" altLang="zh-CN" dirty="0"/>
              <a:t>" {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/>
              <a:t>let</a:t>
            </a:r>
            <a:r>
              <a:rPr lang="de-DE" altLang="zh-CN" dirty="0"/>
              <a:t> </a:t>
            </a:r>
            <a:r>
              <a:rPr lang="de-DE" altLang="zh-CN" dirty="0" err="1"/>
              <a:t>destVC</a:t>
            </a:r>
            <a:r>
              <a:rPr lang="de-DE" altLang="zh-CN" dirty="0"/>
              <a:t> = </a:t>
            </a:r>
            <a:r>
              <a:rPr lang="de-DE" altLang="zh-CN" dirty="0" err="1"/>
              <a:t>segue.destinationViewController</a:t>
            </a:r>
            <a:r>
              <a:rPr lang="de-DE" altLang="zh-CN" dirty="0"/>
              <a:t> </a:t>
            </a:r>
            <a:r>
              <a:rPr lang="de-DE" altLang="zh-CN" dirty="0" err="1"/>
              <a:t>as</a:t>
            </a:r>
            <a:r>
              <a:rPr lang="de-DE" altLang="zh-CN" dirty="0"/>
              <a:t>! </a:t>
            </a:r>
            <a:r>
              <a:rPr lang="de-DE" altLang="zh-CN" b="1" dirty="0" err="1"/>
              <a:t>DetailTableViewController</a:t>
            </a:r>
            <a:endParaRPr lang="de-DE" altLang="zh-CN" b="1" dirty="0"/>
          </a:p>
          <a:p>
            <a:r>
              <a:rPr lang="de-DE" altLang="zh-CN" dirty="0"/>
              <a:t>            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 smtClean="0"/>
              <a:t>destVC.resta</a:t>
            </a:r>
            <a:r>
              <a:rPr lang="en-US" altLang="zh-CN" dirty="0" smtClean="0"/>
              <a:t>u</a:t>
            </a:r>
            <a:r>
              <a:rPr lang="de-DE" altLang="zh-CN" dirty="0" err="1" smtClean="0"/>
              <a:t>rant</a:t>
            </a:r>
            <a:r>
              <a:rPr lang="de-DE" altLang="zh-CN" dirty="0" smtClean="0"/>
              <a:t> </a:t>
            </a:r>
            <a:r>
              <a:rPr lang="de-DE" altLang="zh-CN" dirty="0"/>
              <a:t>= </a:t>
            </a:r>
            <a:r>
              <a:rPr lang="de-DE" altLang="zh-CN" dirty="0" err="1"/>
              <a:t>restaurants</a:t>
            </a:r>
            <a:r>
              <a:rPr lang="de-DE" altLang="zh-CN" dirty="0"/>
              <a:t>[(tableView.</a:t>
            </a:r>
            <a:r>
              <a:rPr lang="de-DE" altLang="zh-CN" dirty="0" err="1"/>
              <a:t>indexPathForSelectedRow</a:t>
            </a:r>
            <a:r>
              <a:rPr lang="de-DE" altLang="zh-CN" dirty="0"/>
              <a:t>!.</a:t>
            </a:r>
            <a:r>
              <a:rPr lang="de-DE" altLang="zh-CN" dirty="0" err="1"/>
              <a:t>row</a:t>
            </a:r>
            <a:r>
              <a:rPr lang="de-DE" altLang="zh-CN" dirty="0"/>
              <a:t>)]</a:t>
            </a:r>
          </a:p>
          <a:p>
            <a:r>
              <a:rPr lang="de-DE" altLang="zh-CN" dirty="0"/>
              <a:t>            </a:t>
            </a:r>
          </a:p>
          <a:p>
            <a:r>
              <a:rPr lang="de-DE" altLang="zh-CN" dirty="0"/>
              <a:t>        }</a:t>
            </a:r>
          </a:p>
          <a:p>
            <a:r>
              <a:rPr lang="de-DE" altLang="zh-CN" dirty="0"/>
              <a:t>      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962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69302" y="2316519"/>
            <a:ext cx="4834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详情页相当原始，本章关注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个方面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改进详情页</a:t>
            </a: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美化导航条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06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少年，你能坚持到这里也是很拼啊！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244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36" y="0"/>
            <a:ext cx="3863662" cy="685800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" y="2128911"/>
            <a:ext cx="3560064" cy="2330492"/>
          </a:xfrm>
          <a:prstGeom prst="wedgeRoundRectCallout">
            <a:avLst>
              <a:gd name="adj1" fmla="val 60815"/>
              <a:gd name="adj2" fmla="val 1016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运行效果！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950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美化列表外观和导航条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28032" y="304800"/>
            <a:ext cx="2584704" cy="3681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0" dirty="0" smtClean="0">
                <a:solidFill>
                  <a:schemeClr val="bg1"/>
                </a:solidFill>
                <a:latin typeface="Brush Script Std" charset="0"/>
                <a:ea typeface="Brush Script Std" charset="0"/>
                <a:cs typeface="Brush Script Std" charset="0"/>
              </a:rPr>
              <a:t>5</a:t>
            </a:r>
            <a:endParaRPr kumimoji="1" lang="zh-CN" altLang="en-US" sz="20000" dirty="0">
              <a:solidFill>
                <a:schemeClr val="bg1"/>
              </a:solidFill>
              <a:latin typeface="Brush Script Std" charset="0"/>
              <a:ea typeface="Brush Script Std" charset="0"/>
              <a:cs typeface="Brush Scrip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13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对详情页列表做改进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8" y="2162874"/>
            <a:ext cx="10556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更改列表背景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稍微偏灰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dirty="0" err="1" smtClean="0"/>
              <a:t>tableView.backgroundColor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UIColor</a:t>
            </a:r>
            <a:r>
              <a:rPr lang="en-US" altLang="zh-CN" dirty="0"/>
              <a:t>(white: 0.98, alpha: 1)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606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单元格透明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30048" y="2394506"/>
            <a:ext cx="1055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单元格依然是白色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cellForRowAtIndexPath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方法里加入：</a:t>
            </a:r>
          </a:p>
          <a:p>
            <a:r>
              <a:rPr lang="en-US" altLang="zh-CN" dirty="0" err="1"/>
              <a:t>cell.backgroundColor</a:t>
            </a:r>
            <a:r>
              <a:rPr lang="en-US" altLang="zh-CN" dirty="0"/>
              <a:t> = </a:t>
            </a:r>
            <a:r>
              <a:rPr lang="en-US" altLang="zh-CN" dirty="0" err="1"/>
              <a:t>UIColor.clearColor</a:t>
            </a:r>
            <a:r>
              <a:rPr lang="en-US" altLang="zh-CN" dirty="0"/>
              <a:t>()</a:t>
            </a: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可以让单元格背景透明</a:t>
            </a:r>
          </a:p>
        </p:txBody>
      </p:sp>
    </p:spTree>
    <p:extLst>
      <p:ext uri="{BB962C8B-B14F-4D97-AF65-F5344CB8AC3E}">
        <p14:creationId xmlns:p14="http://schemas.microsoft.com/office/powerpoint/2010/main" val="1534774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72410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移除空行的</a:t>
            </a:r>
            <a:r>
              <a:rPr lang="zh-CN" altLang="en-US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分隔线及分割线颜色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4840" y="1931218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加入：</a:t>
            </a:r>
          </a:p>
          <a:p>
            <a:r>
              <a:rPr lang="en-US" altLang="zh-CN" sz="2800" dirty="0" err="1"/>
              <a:t>tableView.tableFooterView</a:t>
            </a:r>
            <a:r>
              <a:rPr lang="en-US" altLang="zh-CN" sz="2800" dirty="0"/>
              <a:t> = </a:t>
            </a:r>
            <a:r>
              <a:rPr lang="en-US" altLang="zh-CN" sz="2800" dirty="0" err="1"/>
              <a:t>UIView</a:t>
            </a:r>
            <a:r>
              <a:rPr lang="en-US" altLang="zh-CN" sz="2800" dirty="0"/>
              <a:t>(frame: </a:t>
            </a:r>
            <a:r>
              <a:rPr lang="en-US" altLang="zh-CN" sz="2800" dirty="0" err="1"/>
              <a:t>CGRectZero</a:t>
            </a:r>
            <a:r>
              <a:rPr lang="en-US" altLang="zh-CN" sz="2800" dirty="0"/>
              <a:t>)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04839" y="3586327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更改分割线颜色（比背景稍深，但不明显）</a:t>
            </a:r>
          </a:p>
          <a:p>
            <a:r>
              <a:rPr lang="en-US" altLang="zh-CN" sz="2800" dirty="0" err="1"/>
              <a:t>tableView.separatorColor</a:t>
            </a:r>
            <a:r>
              <a:rPr lang="en-US" altLang="zh-CN" sz="2800" dirty="0"/>
              <a:t> = </a:t>
            </a:r>
            <a:r>
              <a:rPr lang="en-US" altLang="zh-CN" sz="2800" dirty="0" err="1"/>
              <a:t>UIColor</a:t>
            </a:r>
            <a:r>
              <a:rPr lang="en-US" altLang="zh-CN" sz="2800" dirty="0"/>
              <a:t>(white: </a:t>
            </a:r>
            <a:r>
              <a:rPr lang="en-US" altLang="zh-CN" sz="2800" dirty="0" smtClean="0"/>
              <a:t>0.9, </a:t>
            </a:r>
            <a:r>
              <a:rPr lang="en-US" altLang="zh-CN" sz="2800" dirty="0"/>
              <a:t>alpha: 1)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157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对导航条做改进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8" y="2162874"/>
            <a:ext cx="1055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组件外观批量设置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来定制大多数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控件的外观，通过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代理机制来实现。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5247" y="289964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UINavigationBar.appearance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7" y="3376503"/>
            <a:ext cx="1055643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更改导航条背景及字体  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字体名查询：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http://iosfonts.com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在整个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的入口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application(_: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didFinishLaunchingWithOptions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:)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方法里加入：</a:t>
            </a: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/>
              <a:t>UINavigationBar.appearance</a:t>
            </a:r>
            <a:r>
              <a:rPr lang="en-US" altLang="zh-CN" dirty="0"/>
              <a:t>().</a:t>
            </a:r>
            <a:r>
              <a:rPr lang="en-US" altLang="zh-CN" dirty="0" err="1"/>
              <a:t>barTintColor</a:t>
            </a:r>
            <a:r>
              <a:rPr lang="en-US" altLang="zh-CN" dirty="0"/>
              <a:t> = </a:t>
            </a:r>
            <a:r>
              <a:rPr lang="en-US" altLang="zh-CN" dirty="0" err="1"/>
              <a:t>UIColor</a:t>
            </a:r>
            <a:r>
              <a:rPr lang="en-US" altLang="zh-CN" dirty="0"/>
              <a:t>(red: 242/255, green: 116/255, blue: 119/255, alpha: 1)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UINavigationBar.appearance</a:t>
            </a:r>
            <a:r>
              <a:rPr lang="en-US" altLang="zh-CN" dirty="0"/>
              <a:t>().</a:t>
            </a:r>
            <a:r>
              <a:rPr lang="en-US" altLang="zh-CN" dirty="0" err="1"/>
              <a:t>tintColor</a:t>
            </a:r>
            <a:r>
              <a:rPr lang="en-US" altLang="zh-CN" dirty="0"/>
              <a:t> = </a:t>
            </a:r>
            <a:r>
              <a:rPr lang="en-US" altLang="zh-CN" dirty="0" err="1"/>
              <a:t>UIColor.whiteColor</a:t>
            </a:r>
            <a:r>
              <a:rPr lang="en-US" altLang="zh-CN" dirty="0"/>
              <a:t>()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if</a:t>
            </a:r>
            <a:r>
              <a:rPr lang="de-DE" altLang="zh-CN" dirty="0"/>
              <a:t> </a:t>
            </a:r>
            <a:r>
              <a:rPr lang="de-DE" altLang="zh-CN" dirty="0" err="1"/>
              <a:t>let</a:t>
            </a:r>
            <a:r>
              <a:rPr lang="de-DE" altLang="zh-CN" dirty="0"/>
              <a:t> </a:t>
            </a:r>
            <a:r>
              <a:rPr lang="de-DE" altLang="zh-CN" dirty="0" err="1"/>
              <a:t>barFont</a:t>
            </a:r>
            <a:r>
              <a:rPr lang="de-DE" altLang="zh-CN" dirty="0"/>
              <a:t> = </a:t>
            </a:r>
            <a:r>
              <a:rPr lang="de-DE" altLang="zh-CN" dirty="0" err="1"/>
              <a:t>UIFont</a:t>
            </a:r>
            <a:r>
              <a:rPr lang="de-DE" altLang="zh-CN" dirty="0"/>
              <a:t>(</a:t>
            </a:r>
            <a:r>
              <a:rPr lang="de-DE" altLang="zh-CN" dirty="0" err="1"/>
              <a:t>name</a:t>
            </a:r>
            <a:r>
              <a:rPr lang="de-DE" altLang="zh-CN" dirty="0"/>
              <a:t>: "</a:t>
            </a:r>
            <a:r>
              <a:rPr lang="de-DE" altLang="zh-CN" dirty="0" err="1"/>
              <a:t>Avenir</a:t>
            </a:r>
            <a:r>
              <a:rPr lang="de-DE" altLang="zh-CN" dirty="0"/>
              <a:t>-Light", </a:t>
            </a:r>
            <a:r>
              <a:rPr lang="de-DE" altLang="zh-CN" dirty="0" err="1"/>
              <a:t>size</a:t>
            </a:r>
            <a:r>
              <a:rPr lang="de-DE" altLang="zh-CN" dirty="0"/>
              <a:t>: 24.0) {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/>
              <a:t>UINavigationBar.appearance</a:t>
            </a:r>
            <a:r>
              <a:rPr lang="de-DE" altLang="zh-CN" dirty="0"/>
              <a:t>().</a:t>
            </a:r>
            <a:r>
              <a:rPr lang="de-DE" altLang="zh-CN" dirty="0" err="1"/>
              <a:t>titleTextAttributes</a:t>
            </a:r>
            <a:r>
              <a:rPr lang="de-DE" altLang="zh-CN" dirty="0"/>
              <a:t> =</a:t>
            </a:r>
          </a:p>
          <a:p>
            <a:r>
              <a:rPr lang="de-DE" altLang="zh-CN" dirty="0"/>
              <a:t>            [</a:t>
            </a:r>
            <a:r>
              <a:rPr lang="de-DE" altLang="zh-CN" dirty="0" err="1"/>
              <a:t>NSForegroundColorAttributeName:UIColor.whiteColor</a:t>
            </a:r>
            <a:r>
              <a:rPr lang="de-DE" altLang="zh-CN" dirty="0"/>
              <a:t>(),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/>
              <a:t>NSFontAttributeName:barFont</a:t>
            </a:r>
            <a:r>
              <a:rPr lang="de-DE" altLang="zh-CN" dirty="0"/>
              <a:t>]</a:t>
            </a:r>
          </a:p>
          <a:p>
            <a:r>
              <a:rPr lang="de-DE" altLang="zh-CN" dirty="0"/>
              <a:t>        }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1944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更改返回按钮标题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8" y="2162874"/>
            <a:ext cx="10556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在餐馆列表控制器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仅留箭头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dirty="0" err="1"/>
              <a:t>navigationItem.backBarButtonItem</a:t>
            </a:r>
            <a:r>
              <a:rPr lang="en-US" altLang="zh-CN" dirty="0"/>
              <a:t> = </a:t>
            </a:r>
            <a:r>
              <a:rPr lang="en-US" altLang="zh-CN" dirty="0" err="1"/>
              <a:t>UIBarButtonItem</a:t>
            </a:r>
            <a:r>
              <a:rPr lang="en-US" altLang="zh-CN" dirty="0"/>
              <a:t>(title: "", style: .Plain, target: nil, action: nil)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854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设置餐馆详情页标题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34497" y="2062615"/>
            <a:ext cx="10556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在餐馆详情页标题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方法里加入（让显示餐馆名）：</a:t>
            </a:r>
          </a:p>
          <a:p>
            <a:r>
              <a:rPr lang="en-US" altLang="zh-CN" dirty="0"/>
              <a:t>title = </a:t>
            </a:r>
            <a:r>
              <a:rPr lang="en-US" altLang="zh-CN" dirty="0" err="1"/>
              <a:t>restaurant.name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0" y="4405902"/>
            <a:ext cx="406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13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31916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1039351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233084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重新设计详情页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93826" y="1279527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图像填充模式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2135378"/>
            <a:ext cx="5928865" cy="9939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3229153"/>
            <a:ext cx="5928865" cy="99394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93825" y="2370738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定制原型单元格和控制器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3825" y="3464513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更新详情页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4354153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471905" y="4637200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美化列表外观和导航条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5631141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471905" y="5984466"/>
            <a:ext cx="513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隐藏导航</a:t>
            </a:r>
            <a:r>
              <a:rPr lang="zh-CN" altLang="en-US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条和更改状态条样式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隐藏导航条和更改状态条样式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28032" y="304800"/>
            <a:ext cx="2584704" cy="3681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0" dirty="0" smtClean="0">
                <a:solidFill>
                  <a:schemeClr val="bg1"/>
                </a:solidFill>
                <a:latin typeface="Brush Script Std" charset="0"/>
                <a:ea typeface="Brush Script Std" charset="0"/>
                <a:cs typeface="Brush Script Std" charset="0"/>
              </a:rPr>
              <a:t>6</a:t>
            </a:r>
            <a:endParaRPr kumimoji="1" lang="zh-CN" altLang="en-US" sz="20000" dirty="0">
              <a:solidFill>
                <a:schemeClr val="bg1"/>
              </a:solidFill>
              <a:latin typeface="Brush Script Std" charset="0"/>
              <a:ea typeface="Brush Script Std" charset="0"/>
              <a:cs typeface="Brush Scrip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87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滑动时隐藏导航条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931218"/>
            <a:ext cx="10058400" cy="28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64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默认的状态条样式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84" y="2596388"/>
            <a:ext cx="4000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55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5248" y="2162874"/>
            <a:ext cx="105564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局部控制（单个的视图中加入以下方法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有导航的情况下）</a:t>
            </a:r>
          </a:p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viewDidAppear</a:t>
            </a:r>
            <a:r>
              <a:rPr lang="en-US" altLang="zh-CN" dirty="0"/>
              <a:t>(animated: </a:t>
            </a:r>
            <a:r>
              <a:rPr lang="en-US" altLang="zh-CN" dirty="0" err="1"/>
              <a:t>Bool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self.</a:t>
            </a:r>
            <a:r>
              <a:rPr lang="en-US" altLang="zh-CN" dirty="0" err="1"/>
              <a:t>navigationController</a:t>
            </a:r>
            <a:r>
              <a:rPr lang="en-US" altLang="zh-CN" dirty="0"/>
              <a:t>?.</a:t>
            </a:r>
            <a:r>
              <a:rPr lang="en-US" altLang="zh-CN" dirty="0" err="1"/>
              <a:t>navigationBar.barStyle</a:t>
            </a:r>
            <a:r>
              <a:rPr lang="en-US" altLang="zh-CN" dirty="0"/>
              <a:t> = .Black</a:t>
            </a:r>
          </a:p>
          <a:p>
            <a:r>
              <a:rPr lang="de-DE" altLang="zh-CN" dirty="0" smtClean="0"/>
              <a:t>}</a:t>
            </a:r>
            <a:endParaRPr lang="zh-CN" altLang="en-US" dirty="0" smtClean="0"/>
          </a:p>
          <a:p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无导航条情况下：</a:t>
            </a:r>
          </a:p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preferredStatusBarStyle</a:t>
            </a:r>
            <a:r>
              <a:rPr lang="en-US" altLang="zh-CN" dirty="0"/>
              <a:t>() -&gt; </a:t>
            </a:r>
            <a:r>
              <a:rPr lang="en-US" altLang="zh-CN" dirty="0" err="1"/>
              <a:t>UIStatusBarStyle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return .</a:t>
            </a:r>
            <a:r>
              <a:rPr lang="en-US" altLang="zh-CN" dirty="0" err="1"/>
              <a:t>LightContent</a:t>
            </a:r>
            <a:endParaRPr lang="en-US" altLang="zh-CN" dirty="0"/>
          </a:p>
          <a:p>
            <a:r>
              <a:rPr lang="de-DE" altLang="zh-CN" dirty="0" smtClean="0"/>
              <a:t>}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659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1197" y="5863924"/>
            <a:ext cx="10556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err="1" smtClean="0"/>
              <a:t>AppDelegate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didFinishLaunchingWithOptions</a:t>
            </a:r>
            <a:r>
              <a:rPr lang="zh-CN" altLang="en-US" sz="1400" dirty="0" smtClean="0"/>
              <a:t>方法中加入：</a:t>
            </a:r>
          </a:p>
          <a:p>
            <a:r>
              <a:rPr lang="en-US" altLang="zh-CN" dirty="0" err="1"/>
              <a:t>UIApplication.sharedApplication</a:t>
            </a:r>
            <a:r>
              <a:rPr lang="en-US" altLang="zh-CN" dirty="0"/>
              <a:t>().</a:t>
            </a:r>
            <a:r>
              <a:rPr lang="en-US" altLang="zh-CN" dirty="0" err="1"/>
              <a:t>statusBarStyle</a:t>
            </a:r>
            <a:r>
              <a:rPr lang="en-US" altLang="zh-CN" dirty="0"/>
              <a:t> = .</a:t>
            </a:r>
            <a:r>
              <a:rPr lang="en-US" altLang="zh-CN" dirty="0" err="1"/>
              <a:t>LightContent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1626668"/>
            <a:ext cx="10058400" cy="39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15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9424" y="223113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navbar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重新设计详情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使用列表控制器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从组件库拖一个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58" y="1523909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，设定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dirty="0" err="1"/>
              <a:t>showRestaurantDetail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2034160"/>
            <a:ext cx="7858402" cy="48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设定原型单元格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DetailCell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58" y="1523909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设定行高为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85" y="2759964"/>
            <a:ext cx="3187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32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1481565"/>
            <a:ext cx="9381800" cy="529680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增加图片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到单元格之上，设定高度为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34" y="3013456"/>
            <a:ext cx="2435009" cy="142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2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指定控制器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新建一个控制器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DetailTableViewController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" y="1796073"/>
            <a:ext cx="4540638" cy="32219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36" y="1914144"/>
            <a:ext cx="6099148" cy="36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1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7442</TotalTime>
  <Words>1301</Words>
  <Application>Microsoft Macintosh PowerPoint</Application>
  <PresentationFormat>宽屏</PresentationFormat>
  <Paragraphs>235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Arial</vt:lpstr>
      <vt:lpstr>Brush Script Std</vt:lpstr>
      <vt:lpstr>Calibri</vt:lpstr>
      <vt:lpstr>Calibri Light</vt:lpstr>
      <vt:lpstr>Lantinghei SC Demibold</vt:lpstr>
      <vt:lpstr>Source Sans Pro Light</vt:lpstr>
      <vt:lpstr>Wingdings</vt:lpstr>
      <vt:lpstr>冬青黑体简体中文 W3</vt:lpstr>
      <vt:lpstr>宋体</vt:lpstr>
      <vt:lpstr>微软雅黑</vt:lpstr>
      <vt:lpstr>新蒂下午茶基本版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1631</cp:revision>
  <dcterms:created xsi:type="dcterms:W3CDTF">2014-05-16T07:57:58Z</dcterms:created>
  <dcterms:modified xsi:type="dcterms:W3CDTF">2015-10-13T10:35:17Z</dcterms:modified>
</cp:coreProperties>
</file>